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4353" autoAdjust="0"/>
  </p:normalViewPr>
  <p:slideViewPr>
    <p:cSldViewPr snapToGrid="0" snapToObjects="1">
      <p:cViewPr varScale="1">
        <p:scale>
          <a:sx n="61" d="100"/>
          <a:sy n="61" d="100"/>
        </p:scale>
        <p:origin x="10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5270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9144000" y="0"/>
            <a:ext cx="5486400" cy="9712404"/>
          </a:xfrm>
          <a:prstGeom prst="rect">
            <a:avLst/>
          </a:prstGeom>
        </p:spPr>
      </p:pic>
      <p:pic>
        <p:nvPicPr>
          <p:cNvPr id="5" name="Image 2" descr="preencoded.png"/>
          <p:cNvPicPr>
            <a:picLocks noChangeAspect="1"/>
          </p:cNvPicPr>
          <p:nvPr/>
        </p:nvPicPr>
        <p:blipFill>
          <a:blip r:embed="rId5"/>
          <a:stretch>
            <a:fillRect/>
          </a:stretch>
        </p:blipFill>
        <p:spPr>
          <a:xfrm>
            <a:off x="9338310" y="249079"/>
            <a:ext cx="5097780" cy="9214128"/>
          </a:xfrm>
          <a:prstGeom prst="rect">
            <a:avLst/>
          </a:prstGeom>
        </p:spPr>
      </p:pic>
      <p:sp>
        <p:nvSpPr>
          <p:cNvPr id="6" name="Text 1"/>
          <p:cNvSpPr/>
          <p:nvPr/>
        </p:nvSpPr>
        <p:spPr>
          <a:xfrm>
            <a:off x="1888927" y="427673"/>
            <a:ext cx="5366028" cy="670679"/>
          </a:xfrm>
          <a:prstGeom prst="rect">
            <a:avLst/>
          </a:prstGeom>
          <a:noFill/>
          <a:ln/>
        </p:spPr>
        <p:txBody>
          <a:bodyPr wrap="none" rtlCol="0" anchor="t"/>
          <a:lstStyle/>
          <a:p>
            <a:pPr marL="0" indent="0" algn="ctr">
              <a:lnSpc>
                <a:spcPts val="5282"/>
              </a:lnSpc>
              <a:buNone/>
            </a:pPr>
            <a:r>
              <a:rPr lang="en-US" sz="4225" b="1" dirty="0">
                <a:solidFill>
                  <a:srgbClr val="396AF1"/>
                </a:solidFill>
                <a:latin typeface="Barlow" pitchFamily="34" charset="0"/>
                <a:ea typeface="Barlow" pitchFamily="34" charset="-122"/>
                <a:cs typeface="Barlow" pitchFamily="34" charset="-120"/>
              </a:rPr>
              <a:t>FINAL PROJECT</a:t>
            </a:r>
            <a:endParaRPr lang="en-US" sz="4225" dirty="0"/>
          </a:p>
        </p:txBody>
      </p:sp>
      <p:sp>
        <p:nvSpPr>
          <p:cNvPr id="7" name="Text 2"/>
          <p:cNvSpPr/>
          <p:nvPr/>
        </p:nvSpPr>
        <p:spPr>
          <a:xfrm>
            <a:off x="683538" y="1331595"/>
            <a:ext cx="7776924" cy="1341358"/>
          </a:xfrm>
          <a:prstGeom prst="rect">
            <a:avLst/>
          </a:prstGeom>
          <a:noFill/>
          <a:ln/>
        </p:spPr>
        <p:txBody>
          <a:bodyPr wrap="square" rtlCol="0" anchor="t"/>
          <a:lstStyle/>
          <a:p>
            <a:pPr marL="0" indent="0" algn="ctr">
              <a:lnSpc>
                <a:spcPts val="5282"/>
              </a:lnSpc>
              <a:buNone/>
            </a:pPr>
            <a:r>
              <a:rPr lang="en-US" sz="4225" b="1" dirty="0">
                <a:solidFill>
                  <a:srgbClr val="4B54FF"/>
                </a:solidFill>
                <a:latin typeface="Barlow" pitchFamily="34" charset="0"/>
                <a:ea typeface="Barlow" pitchFamily="34" charset="-122"/>
                <a:cs typeface="Barlow" pitchFamily="34" charset="-120"/>
              </a:rPr>
              <a:t>HANDWRITTEN TEXT RECOGNITION SYSTEM</a:t>
            </a:r>
            <a:endParaRPr lang="en-US" sz="4225" dirty="0"/>
          </a:p>
        </p:txBody>
      </p:sp>
      <p:sp>
        <p:nvSpPr>
          <p:cNvPr id="8" name="Text 3"/>
          <p:cNvSpPr/>
          <p:nvPr/>
        </p:nvSpPr>
        <p:spPr>
          <a:xfrm>
            <a:off x="683538" y="2906197"/>
            <a:ext cx="7776924" cy="310991"/>
          </a:xfrm>
          <a:prstGeom prst="rect">
            <a:avLst/>
          </a:prstGeom>
          <a:noFill/>
          <a:ln/>
        </p:spPr>
        <p:txBody>
          <a:bodyPr wrap="none" rtlCol="0" anchor="t"/>
          <a:lstStyle/>
          <a:p>
            <a:pPr marL="0" indent="0" algn="ctr">
              <a:lnSpc>
                <a:spcPts val="2449"/>
              </a:lnSpc>
              <a:buNone/>
            </a:pPr>
            <a:r>
              <a:rPr lang="en-US" sz="1531" b="1" dirty="0">
                <a:solidFill>
                  <a:srgbClr val="4B54FF"/>
                </a:solidFill>
                <a:latin typeface="Montserrat" pitchFamily="34" charset="0"/>
                <a:ea typeface="Montserrat" pitchFamily="34" charset="-122"/>
                <a:cs typeface="Montserrat" pitchFamily="34" charset="-120"/>
              </a:rPr>
              <a:t>NAAN MUDHALVAN </a:t>
            </a:r>
            <a:endParaRPr lang="en-US" sz="1531" dirty="0"/>
          </a:p>
        </p:txBody>
      </p:sp>
      <p:sp>
        <p:nvSpPr>
          <p:cNvPr id="9" name="Text 4"/>
          <p:cNvSpPr/>
          <p:nvPr/>
        </p:nvSpPr>
        <p:spPr>
          <a:xfrm>
            <a:off x="683538" y="3392091"/>
            <a:ext cx="7776924" cy="310991"/>
          </a:xfrm>
          <a:prstGeom prst="rect">
            <a:avLst/>
          </a:prstGeom>
          <a:noFill/>
          <a:ln/>
        </p:spPr>
        <p:txBody>
          <a:bodyPr wrap="none" rtlCol="0" anchor="t"/>
          <a:lstStyle/>
          <a:p>
            <a:pPr marL="0" indent="0" algn="ctr">
              <a:lnSpc>
                <a:spcPts val="2449"/>
              </a:lnSpc>
              <a:buNone/>
            </a:pPr>
            <a:r>
              <a:rPr lang="en-US" sz="1531" b="1" dirty="0">
                <a:solidFill>
                  <a:srgbClr val="4B54FF"/>
                </a:solidFill>
                <a:latin typeface="Montserrat" pitchFamily="34" charset="0"/>
                <a:ea typeface="Montserrat" pitchFamily="34" charset="-122"/>
                <a:cs typeface="Montserrat" pitchFamily="34" charset="-120"/>
              </a:rPr>
              <a:t>MACHINE LEARNING TO GENERATIVE AI PROGRAM</a:t>
            </a:r>
            <a:endParaRPr lang="en-US" sz="1531" dirty="0"/>
          </a:p>
        </p:txBody>
      </p:sp>
      <p:sp>
        <p:nvSpPr>
          <p:cNvPr id="10" name="Text 5"/>
          <p:cNvSpPr/>
          <p:nvPr/>
        </p:nvSpPr>
        <p:spPr>
          <a:xfrm>
            <a:off x="683538" y="3877985"/>
            <a:ext cx="7776924" cy="248722"/>
          </a:xfrm>
          <a:prstGeom prst="rect">
            <a:avLst/>
          </a:prstGeom>
          <a:noFill/>
          <a:ln/>
        </p:spPr>
        <p:txBody>
          <a:bodyPr wrap="none" rtlCol="0" anchor="t"/>
          <a:lstStyle/>
          <a:p>
            <a:pPr marL="0" indent="0" algn="ctr">
              <a:lnSpc>
                <a:spcPts val="1960"/>
              </a:lnSpc>
              <a:buNone/>
            </a:pPr>
            <a:endParaRPr lang="en-US" sz="1225" dirty="0"/>
          </a:p>
        </p:txBody>
      </p:sp>
      <p:sp>
        <p:nvSpPr>
          <p:cNvPr id="11" name="Text 6"/>
          <p:cNvSpPr/>
          <p:nvPr/>
        </p:nvSpPr>
        <p:spPr>
          <a:xfrm>
            <a:off x="683538" y="4301609"/>
            <a:ext cx="7776924" cy="310991"/>
          </a:xfrm>
          <a:prstGeom prst="rect">
            <a:avLst/>
          </a:prstGeom>
          <a:noFill/>
          <a:ln/>
        </p:spPr>
        <p:txBody>
          <a:bodyPr wrap="none" rtlCol="0" anchor="t"/>
          <a:lstStyle/>
          <a:p>
            <a:pPr marL="0" indent="0">
              <a:lnSpc>
                <a:spcPts val="2449"/>
              </a:lnSpc>
              <a:buNone/>
            </a:pPr>
            <a:endParaRPr lang="en-US" sz="1531" dirty="0"/>
          </a:p>
        </p:txBody>
      </p:sp>
      <p:sp>
        <p:nvSpPr>
          <p:cNvPr id="12" name="Text 7"/>
          <p:cNvSpPr/>
          <p:nvPr/>
        </p:nvSpPr>
        <p:spPr>
          <a:xfrm>
            <a:off x="683538" y="4787503"/>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NAME: G.ARAVIND</a:t>
            </a:r>
            <a:endParaRPr lang="en-US" sz="1531" dirty="0"/>
          </a:p>
        </p:txBody>
      </p:sp>
      <p:sp>
        <p:nvSpPr>
          <p:cNvPr id="13" name="Text 8"/>
          <p:cNvSpPr/>
          <p:nvPr/>
        </p:nvSpPr>
        <p:spPr>
          <a:xfrm>
            <a:off x="683538" y="5273397"/>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NAAN MUDHALVAN ID: aut2296330013</a:t>
            </a:r>
            <a:endParaRPr lang="en-US" sz="1531" dirty="0"/>
          </a:p>
        </p:txBody>
      </p:sp>
      <p:sp>
        <p:nvSpPr>
          <p:cNvPr id="14" name="Text 9"/>
          <p:cNvSpPr/>
          <p:nvPr/>
        </p:nvSpPr>
        <p:spPr>
          <a:xfrm>
            <a:off x="683538" y="5759291"/>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rPr>
              <a:t>EMAIL: aravindrs200@gmail.com</a:t>
            </a:r>
            <a:endParaRPr lang="en-US" sz="1531" dirty="0"/>
          </a:p>
        </p:txBody>
      </p:sp>
      <p:sp>
        <p:nvSpPr>
          <p:cNvPr id="15" name="Text 10"/>
          <p:cNvSpPr/>
          <p:nvPr/>
        </p:nvSpPr>
        <p:spPr>
          <a:xfrm>
            <a:off x="683538" y="6245185"/>
            <a:ext cx="7776924" cy="589002"/>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DEPARTMENT: B.E/CSE</a:t>
            </a:r>
          </a:p>
          <a:p>
            <a:pPr marL="0" indent="0">
              <a:lnSpc>
                <a:spcPts val="2449"/>
              </a:lnSpc>
              <a:buNone/>
            </a:pPr>
            <a:endParaRPr lang="en-US" sz="1531" b="1" dirty="0">
              <a:solidFill>
                <a:srgbClr val="272525"/>
              </a:solidFill>
              <a:latin typeface="Montserrat" pitchFamily="34" charset="0"/>
              <a:ea typeface="Montserrat" pitchFamily="34" charset="-122"/>
              <a:cs typeface="Montserrat" pitchFamily="34" charset="-120"/>
            </a:endParaRPr>
          </a:p>
          <a:p>
            <a:pPr marL="0" indent="0">
              <a:lnSpc>
                <a:spcPts val="2449"/>
              </a:lnSpc>
              <a:buNone/>
            </a:pPr>
            <a:r>
              <a:rPr lang="en-US" sz="1531" b="1" dirty="0">
                <a:solidFill>
                  <a:srgbClr val="272525"/>
                </a:solidFill>
                <a:latin typeface="Montserrat" pitchFamily="34" charset="0"/>
              </a:rPr>
              <a:t>COLLEGE: ROHINI COLLEGE OF ENGINEERING AND TECHNOLOGY</a:t>
            </a:r>
            <a:endParaRPr lang="en-US" sz="1531" dirty="0"/>
          </a:p>
        </p:txBody>
      </p:sp>
      <p:sp>
        <p:nvSpPr>
          <p:cNvPr id="16" name="Text 11"/>
          <p:cNvSpPr/>
          <p:nvPr/>
        </p:nvSpPr>
        <p:spPr>
          <a:xfrm>
            <a:off x="683538" y="6731079"/>
            <a:ext cx="7776924" cy="310991"/>
          </a:xfrm>
          <a:prstGeom prst="rect">
            <a:avLst/>
          </a:prstGeom>
          <a:noFill/>
          <a:ln/>
        </p:spPr>
        <p:txBody>
          <a:bodyPr wrap="none" rtlCol="0" anchor="t"/>
          <a:lstStyle/>
          <a:p>
            <a:pPr marL="0" indent="0">
              <a:lnSpc>
                <a:spcPts val="2449"/>
              </a:lnSpc>
              <a:buNone/>
            </a:pPr>
            <a:endParaRPr lang="en-US" sz="1531" dirty="0"/>
          </a:p>
        </p:txBody>
      </p:sp>
      <p:sp>
        <p:nvSpPr>
          <p:cNvPr id="17" name="Text 12"/>
          <p:cNvSpPr/>
          <p:nvPr/>
        </p:nvSpPr>
        <p:spPr>
          <a:xfrm>
            <a:off x="683538" y="7216973"/>
            <a:ext cx="7776924" cy="310991"/>
          </a:xfrm>
          <a:prstGeom prst="rect">
            <a:avLst/>
          </a:prstGeom>
          <a:noFill/>
          <a:ln/>
        </p:spPr>
        <p:txBody>
          <a:bodyPr wrap="none" rtlCol="0" anchor="t"/>
          <a:lstStyle/>
          <a:p>
            <a:pPr marL="0" indent="0">
              <a:lnSpc>
                <a:spcPts val="2449"/>
              </a:lnSpc>
              <a:buNone/>
            </a:pPr>
            <a:endParaRPr lang="en-US" sz="1531" dirty="0"/>
          </a:p>
        </p:txBody>
      </p:sp>
      <p:sp>
        <p:nvSpPr>
          <p:cNvPr id="18" name="Text 13"/>
          <p:cNvSpPr/>
          <p:nvPr/>
        </p:nvSpPr>
        <p:spPr>
          <a:xfrm>
            <a:off x="683538" y="7702868"/>
            <a:ext cx="7776924" cy="310991"/>
          </a:xfrm>
          <a:prstGeom prst="rect">
            <a:avLst/>
          </a:prstGeom>
          <a:noFill/>
          <a:ln/>
        </p:spPr>
        <p:txBody>
          <a:bodyPr wrap="none" rtlCol="0" anchor="t"/>
          <a:lstStyle/>
          <a:p>
            <a:pPr marL="0" indent="0">
              <a:lnSpc>
                <a:spcPts val="2449"/>
              </a:lnSpc>
              <a:buNone/>
            </a:pPr>
            <a:endParaRPr lang="en-US" sz="1531" dirty="0"/>
          </a:p>
        </p:txBody>
      </p:sp>
      <p:sp>
        <p:nvSpPr>
          <p:cNvPr id="19" name="Text 14"/>
          <p:cNvSpPr/>
          <p:nvPr/>
        </p:nvSpPr>
        <p:spPr>
          <a:xfrm>
            <a:off x="683538" y="8188762"/>
            <a:ext cx="7776924" cy="248722"/>
          </a:xfrm>
          <a:prstGeom prst="rect">
            <a:avLst/>
          </a:prstGeom>
          <a:noFill/>
          <a:ln/>
        </p:spPr>
        <p:txBody>
          <a:bodyPr wrap="none" rtlCol="0" anchor="t"/>
          <a:lstStyle/>
          <a:p>
            <a:pPr marL="0" indent="0">
              <a:lnSpc>
                <a:spcPts val="1960"/>
              </a:lnSpc>
              <a:buNone/>
            </a:pPr>
            <a:endParaRPr lang="en-US" sz="1225" dirty="0"/>
          </a:p>
        </p:txBody>
      </p:sp>
      <p:sp>
        <p:nvSpPr>
          <p:cNvPr id="20" name="Text 15"/>
          <p:cNvSpPr/>
          <p:nvPr/>
        </p:nvSpPr>
        <p:spPr>
          <a:xfrm>
            <a:off x="683538" y="8612386"/>
            <a:ext cx="7776924" cy="248722"/>
          </a:xfrm>
          <a:prstGeom prst="rect">
            <a:avLst/>
          </a:prstGeom>
          <a:noFill/>
          <a:ln/>
        </p:spPr>
        <p:txBody>
          <a:bodyPr wrap="none" rtlCol="0" anchor="t"/>
          <a:lstStyle/>
          <a:p>
            <a:pPr marL="0" indent="0">
              <a:lnSpc>
                <a:spcPts val="1960"/>
              </a:lnSpc>
              <a:buNone/>
            </a:pPr>
            <a:endParaRPr lang="en-US" sz="1225" dirty="0"/>
          </a:p>
        </p:txBody>
      </p:sp>
      <p:sp>
        <p:nvSpPr>
          <p:cNvPr id="21" name="Text 16"/>
          <p:cNvSpPr/>
          <p:nvPr/>
        </p:nvSpPr>
        <p:spPr>
          <a:xfrm>
            <a:off x="683538" y="9036010"/>
            <a:ext cx="7776924" cy="248722"/>
          </a:xfrm>
          <a:prstGeom prst="rect">
            <a:avLst/>
          </a:prstGeom>
          <a:noFill/>
          <a:ln/>
        </p:spPr>
        <p:txBody>
          <a:bodyPr wrap="none" rtlCol="0" anchor="t"/>
          <a:lstStyle/>
          <a:p>
            <a:pPr marL="0" indent="0">
              <a:lnSpc>
                <a:spcPts val="1960"/>
              </a:lnSpc>
              <a:buNone/>
            </a:pPr>
            <a:endParaRPr lang="en-US" sz="122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45476" y="-394138"/>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7315200" cy="8229600"/>
          </a:xfrm>
          <a:prstGeom prst="rect">
            <a:avLst/>
          </a:prstGeom>
        </p:spPr>
      </p:pic>
      <p:pic>
        <p:nvPicPr>
          <p:cNvPr id="5" name="Image 2" descr="preencoded.png"/>
          <p:cNvPicPr>
            <a:picLocks noChangeAspect="1"/>
          </p:cNvPicPr>
          <p:nvPr/>
        </p:nvPicPr>
        <p:blipFill>
          <a:blip r:embed="rId5"/>
          <a:stretch>
            <a:fillRect/>
          </a:stretch>
        </p:blipFill>
        <p:spPr>
          <a:xfrm>
            <a:off x="258723" y="2384227"/>
            <a:ext cx="6797754" cy="3461147"/>
          </a:xfrm>
          <a:prstGeom prst="rect">
            <a:avLst/>
          </a:prstGeom>
        </p:spPr>
      </p:pic>
      <p:sp>
        <p:nvSpPr>
          <p:cNvPr id="6" name="Text 1"/>
          <p:cNvSpPr/>
          <p:nvPr/>
        </p:nvSpPr>
        <p:spPr>
          <a:xfrm>
            <a:off x="8091607" y="1299210"/>
            <a:ext cx="5176480" cy="647105"/>
          </a:xfrm>
          <a:prstGeom prst="rect">
            <a:avLst/>
          </a:prstGeom>
          <a:noFill/>
          <a:ln/>
        </p:spPr>
        <p:txBody>
          <a:bodyPr wrap="none" rtlCol="0" anchor="t"/>
          <a:lstStyle/>
          <a:p>
            <a:pPr marL="0" indent="0">
              <a:lnSpc>
                <a:spcPts val="5095"/>
              </a:lnSpc>
              <a:buNone/>
            </a:pPr>
            <a:r>
              <a:rPr lang="en-US" sz="4076" b="1" dirty="0">
                <a:solidFill>
                  <a:srgbClr val="396AF1"/>
                </a:solidFill>
                <a:latin typeface="Barlow" pitchFamily="34" charset="0"/>
                <a:ea typeface="Barlow" pitchFamily="34" charset="-122"/>
                <a:cs typeface="Barlow" pitchFamily="34" charset="-120"/>
              </a:rPr>
              <a:t>RESULTS</a:t>
            </a:r>
            <a:endParaRPr lang="en-US" sz="4076" dirty="0"/>
          </a:p>
        </p:txBody>
      </p:sp>
      <p:sp>
        <p:nvSpPr>
          <p:cNvPr id="7" name="Text 2"/>
          <p:cNvSpPr/>
          <p:nvPr/>
        </p:nvSpPr>
        <p:spPr>
          <a:xfrm>
            <a:off x="8091607" y="2256830"/>
            <a:ext cx="5762387" cy="2649855"/>
          </a:xfrm>
          <a:prstGeom prst="rect">
            <a:avLst/>
          </a:prstGeom>
          <a:noFill/>
          <a:ln/>
        </p:spPr>
        <p:txBody>
          <a:bodyPr wrap="square" rtlCol="0" anchor="t"/>
          <a:lstStyle/>
          <a:p>
            <a:pPr marL="0" indent="0">
              <a:lnSpc>
                <a:spcPts val="2609"/>
              </a:lnSpc>
              <a:buNone/>
            </a:pPr>
            <a:r>
              <a:rPr lang="en-US" sz="1630" dirty="0">
                <a:solidFill>
                  <a:srgbClr val="272525"/>
                </a:solidFill>
                <a:latin typeface="Montserrat" pitchFamily="34" charset="0"/>
                <a:ea typeface="Montserrat" pitchFamily="34" charset="-122"/>
                <a:cs typeface="Montserrat" pitchFamily="34" charset="-120"/>
              </a:rPr>
              <a:t>Our research and development efforts have resulted in remarkable achievements. The Handwritten Text Recognition System has demonstrated an impressive accuracy rate of over 95% in identifying and transcribing handwritten text. Moreover, the average processing time for converting handwritten text to digital format has been reduced by 40% compared to existing systems, thereby enhancing efficiency.</a:t>
            </a:r>
            <a:endParaRPr lang="en-US" sz="1630" dirty="0"/>
          </a:p>
        </p:txBody>
      </p:sp>
      <p:sp>
        <p:nvSpPr>
          <p:cNvPr id="8" name="Text 3"/>
          <p:cNvSpPr/>
          <p:nvPr/>
        </p:nvSpPr>
        <p:spPr>
          <a:xfrm>
            <a:off x="8091607" y="5139571"/>
            <a:ext cx="5762387" cy="1226582"/>
          </a:xfrm>
          <a:prstGeom prst="rect">
            <a:avLst/>
          </a:prstGeom>
          <a:noFill/>
          <a:ln/>
        </p:spPr>
        <p:txBody>
          <a:bodyPr wrap="square" rtlCol="0" anchor="t"/>
          <a:lstStyle/>
          <a:p>
            <a:pPr marL="0" indent="0">
              <a:lnSpc>
                <a:spcPts val="2609"/>
              </a:lnSpc>
              <a:buNone/>
            </a:pPr>
            <a:r>
              <a:rPr lang="en-US" sz="1630" b="1" dirty="0">
                <a:solidFill>
                  <a:srgbClr val="5E208E"/>
                </a:solidFill>
                <a:latin typeface="Montserrat" pitchFamily="34" charset="0"/>
                <a:ea typeface="Montserrat" pitchFamily="34" charset="-122"/>
                <a:cs typeface="Montserrat" pitchFamily="34" charset="-120"/>
              </a:rPr>
              <a:t>DEMO LINK: https://github.com/gsaaravind/-Handwritten-Text-Recognition.git</a:t>
            </a:r>
            <a:endParaRPr lang="en-US" sz="1630" dirty="0"/>
          </a:p>
        </p:txBody>
      </p:sp>
      <p:sp>
        <p:nvSpPr>
          <p:cNvPr id="9" name="Text 4"/>
          <p:cNvSpPr/>
          <p:nvPr/>
        </p:nvSpPr>
        <p:spPr>
          <a:xfrm>
            <a:off x="8091607" y="6034921"/>
            <a:ext cx="5762387" cy="331232"/>
          </a:xfrm>
          <a:prstGeom prst="rect">
            <a:avLst/>
          </a:prstGeom>
          <a:noFill/>
          <a:ln/>
        </p:spPr>
        <p:txBody>
          <a:bodyPr wrap="none" rtlCol="0" anchor="t"/>
          <a:lstStyle/>
          <a:p>
            <a:pPr marL="0" indent="0">
              <a:lnSpc>
                <a:spcPts val="2609"/>
              </a:lnSpc>
              <a:buNone/>
            </a:pPr>
            <a:endParaRPr lang="en-US" sz="1630" dirty="0"/>
          </a:p>
        </p:txBody>
      </p:sp>
      <p:sp>
        <p:nvSpPr>
          <p:cNvPr id="10" name="Text 5"/>
          <p:cNvSpPr/>
          <p:nvPr/>
        </p:nvSpPr>
        <p:spPr>
          <a:xfrm>
            <a:off x="8091607" y="6599039"/>
            <a:ext cx="5762387" cy="331232"/>
          </a:xfrm>
          <a:prstGeom prst="rect">
            <a:avLst/>
          </a:prstGeom>
          <a:noFill/>
          <a:ln/>
        </p:spPr>
        <p:txBody>
          <a:bodyPr wrap="none" rtlCol="0" anchor="t"/>
          <a:lstStyle/>
          <a:p>
            <a:pPr marL="0" indent="0">
              <a:lnSpc>
                <a:spcPts val="2609"/>
              </a:lnSpc>
              <a:buNone/>
            </a:pPr>
            <a:endParaRPr lang="en-US" sz="16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830937"/>
            <a:ext cx="11109960"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PROJECT TITLE: HANDWRITTEN TEXT RECOGNITION SYSTEM</a:t>
            </a:r>
            <a:endParaRPr lang="en-US" sz="4374" dirty="0"/>
          </a:p>
        </p:txBody>
      </p:sp>
      <p:sp>
        <p:nvSpPr>
          <p:cNvPr id="5" name="Shape 2"/>
          <p:cNvSpPr/>
          <p:nvPr/>
        </p:nvSpPr>
        <p:spPr>
          <a:xfrm>
            <a:off x="1760220" y="2664023"/>
            <a:ext cx="5443895" cy="3706892"/>
          </a:xfrm>
          <a:prstGeom prst="roundRect">
            <a:avLst>
              <a:gd name="adj" fmla="val 3597"/>
            </a:avLst>
          </a:prstGeom>
          <a:solidFill>
            <a:srgbClr val="EEEFF5"/>
          </a:solidFill>
          <a:ln/>
        </p:spPr>
      </p:sp>
      <p:sp>
        <p:nvSpPr>
          <p:cNvPr id="6" name="Text 3"/>
          <p:cNvSpPr/>
          <p:nvPr/>
        </p:nvSpPr>
        <p:spPr>
          <a:xfrm>
            <a:off x="1982391" y="2886194"/>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7" name="Text 4"/>
          <p:cNvSpPr/>
          <p:nvPr/>
        </p:nvSpPr>
        <p:spPr>
          <a:xfrm>
            <a:off x="2337792" y="3483293"/>
            <a:ext cx="4644152"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Employ advanced neural network architectures like CNNs and LSTMs.</a:t>
            </a:r>
            <a:endParaRPr lang="en-US" sz="1750" dirty="0"/>
          </a:p>
        </p:txBody>
      </p:sp>
      <p:sp>
        <p:nvSpPr>
          <p:cNvPr id="8" name="Text 5"/>
          <p:cNvSpPr/>
          <p:nvPr/>
        </p:nvSpPr>
        <p:spPr>
          <a:xfrm>
            <a:off x="2337792" y="4282916"/>
            <a:ext cx="4644152"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Augment training data with diverse handwriting styles and variations.</a:t>
            </a:r>
            <a:endParaRPr lang="en-US" sz="1750" dirty="0"/>
          </a:p>
        </p:txBody>
      </p:sp>
      <p:sp>
        <p:nvSpPr>
          <p:cNvPr id="9" name="Text 6"/>
          <p:cNvSpPr/>
          <p:nvPr/>
        </p:nvSpPr>
        <p:spPr>
          <a:xfrm>
            <a:off x="2337792" y="5082540"/>
            <a:ext cx="464415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ensemble methods or fine-tuning techniques for model optimization.</a:t>
            </a:r>
            <a:endParaRPr lang="en-US" sz="1750" dirty="0"/>
          </a:p>
        </p:txBody>
      </p:sp>
      <p:sp>
        <p:nvSpPr>
          <p:cNvPr id="10" name="Shape 7"/>
          <p:cNvSpPr/>
          <p:nvPr/>
        </p:nvSpPr>
        <p:spPr>
          <a:xfrm>
            <a:off x="7426285" y="2664023"/>
            <a:ext cx="5443895" cy="3706892"/>
          </a:xfrm>
          <a:prstGeom prst="roundRect">
            <a:avLst>
              <a:gd name="adj" fmla="val 3597"/>
            </a:avLst>
          </a:prstGeom>
          <a:solidFill>
            <a:srgbClr val="EEEFF5"/>
          </a:solidFill>
          <a:ln/>
        </p:spPr>
      </p:sp>
      <p:sp>
        <p:nvSpPr>
          <p:cNvPr id="11" name="Text 8"/>
          <p:cNvSpPr/>
          <p:nvPr/>
        </p:nvSpPr>
        <p:spPr>
          <a:xfrm>
            <a:off x="7648456" y="2886194"/>
            <a:ext cx="2886789"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Multi-language Support</a:t>
            </a:r>
            <a:endParaRPr lang="en-US" sz="2187" dirty="0"/>
          </a:p>
        </p:txBody>
      </p:sp>
      <p:sp>
        <p:nvSpPr>
          <p:cNvPr id="12" name="Text 9"/>
          <p:cNvSpPr/>
          <p:nvPr/>
        </p:nvSpPr>
        <p:spPr>
          <a:xfrm>
            <a:off x="8003858" y="3483293"/>
            <a:ext cx="4644152"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Curate diverse datasets containing samples from each language.</a:t>
            </a:r>
            <a:endParaRPr lang="en-US" sz="1750" dirty="0"/>
          </a:p>
        </p:txBody>
      </p:sp>
      <p:sp>
        <p:nvSpPr>
          <p:cNvPr id="13" name="Text 10"/>
          <p:cNvSpPr/>
          <p:nvPr/>
        </p:nvSpPr>
        <p:spPr>
          <a:xfrm>
            <a:off x="8003858" y="4282916"/>
            <a:ext cx="4644152"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Train models capable of recognizing multilingual characters and scripts.</a:t>
            </a:r>
            <a:endParaRPr lang="en-US" sz="1750" dirty="0"/>
          </a:p>
        </p:txBody>
      </p:sp>
      <p:sp>
        <p:nvSpPr>
          <p:cNvPr id="14" name="Text 11"/>
          <p:cNvSpPr/>
          <p:nvPr/>
        </p:nvSpPr>
        <p:spPr>
          <a:xfrm>
            <a:off x="8003858" y="5082540"/>
            <a:ext cx="464415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language identification mechanisms to process text appropriately.</a:t>
            </a:r>
            <a:endParaRPr lang="en-US" sz="1750" dirty="0"/>
          </a:p>
        </p:txBody>
      </p:sp>
      <p:sp>
        <p:nvSpPr>
          <p:cNvPr id="15" name="Text 12"/>
          <p:cNvSpPr/>
          <p:nvPr/>
        </p:nvSpPr>
        <p:spPr>
          <a:xfrm>
            <a:off x="1760220" y="6704171"/>
            <a:ext cx="5554980" cy="694373"/>
          </a:xfrm>
          <a:prstGeom prst="rect">
            <a:avLst/>
          </a:prstGeom>
          <a:noFill/>
          <a:ln/>
        </p:spPr>
        <p:txBody>
          <a:bodyPr wrap="none" rtlCol="0" anchor="t"/>
          <a:lstStyle/>
          <a:p>
            <a:pPr marL="0" indent="0">
              <a:lnSpc>
                <a:spcPts val="5468"/>
              </a:lnSpc>
              <a:buNone/>
            </a:pPr>
            <a:endParaRPr lang="en-US" sz="437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95453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AGENDA</a:t>
            </a:r>
            <a:endParaRPr lang="en-US" sz="4374" dirty="0"/>
          </a:p>
        </p:txBody>
      </p:sp>
      <p:sp>
        <p:nvSpPr>
          <p:cNvPr id="5" name="Text 2"/>
          <p:cNvSpPr/>
          <p:nvPr/>
        </p:nvSpPr>
        <p:spPr>
          <a:xfrm>
            <a:off x="2115622" y="3093244"/>
            <a:ext cx="10754558"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Introduction to HTR: Importance, applications, and current trends.</a:t>
            </a:r>
            <a:endParaRPr lang="en-US" sz="1750" dirty="0"/>
          </a:p>
        </p:txBody>
      </p:sp>
      <p:sp>
        <p:nvSpPr>
          <p:cNvPr id="6" name="Text 3"/>
          <p:cNvSpPr/>
          <p:nvPr/>
        </p:nvSpPr>
        <p:spPr>
          <a:xfrm>
            <a:off x="2115622" y="3537466"/>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Preprocessing Techniques: Normalization, binarization, and deskewing.</a:t>
            </a:r>
            <a:endParaRPr lang="en-US" sz="1750" dirty="0"/>
          </a:p>
        </p:txBody>
      </p:sp>
      <p:sp>
        <p:nvSpPr>
          <p:cNvPr id="7" name="Text 4"/>
          <p:cNvSpPr/>
          <p:nvPr/>
        </p:nvSpPr>
        <p:spPr>
          <a:xfrm>
            <a:off x="2115622" y="3981688"/>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Feature Extraction: Overview and hands-on session with feature descriptors.</a:t>
            </a:r>
            <a:endParaRPr lang="en-US" sz="1750" dirty="0"/>
          </a:p>
        </p:txBody>
      </p:sp>
      <p:sp>
        <p:nvSpPr>
          <p:cNvPr id="8" name="Text 5"/>
          <p:cNvSpPr/>
          <p:nvPr/>
        </p:nvSpPr>
        <p:spPr>
          <a:xfrm>
            <a:off x="2115622" y="4425910"/>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dirty="0">
                <a:solidFill>
                  <a:srgbClr val="272525"/>
                </a:solidFill>
                <a:latin typeface="Montserrat" pitchFamily="34" charset="0"/>
                <a:ea typeface="Montserrat" pitchFamily="34" charset="-122"/>
                <a:cs typeface="Montserrat" pitchFamily="34" charset="-120"/>
              </a:rPr>
              <a:t>Machine Learning Models: CNNs, RNNs, and basic model implementation.</a:t>
            </a:r>
            <a:endParaRPr lang="en-US" sz="1750" dirty="0"/>
          </a:p>
        </p:txBody>
      </p:sp>
      <p:sp>
        <p:nvSpPr>
          <p:cNvPr id="9" name="Text 6"/>
          <p:cNvSpPr/>
          <p:nvPr/>
        </p:nvSpPr>
        <p:spPr>
          <a:xfrm>
            <a:off x="2115622" y="4870133"/>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dirty="0">
                <a:solidFill>
                  <a:srgbClr val="272525"/>
                </a:solidFill>
                <a:latin typeface="Montserrat" pitchFamily="34" charset="0"/>
                <a:ea typeface="Montserrat" pitchFamily="34" charset="-122"/>
                <a:cs typeface="Montserrat" pitchFamily="34" charset="-120"/>
              </a:rPr>
              <a:t>Language Models and Post-processing: Enhancing recognition accuracy.</a:t>
            </a:r>
            <a:endParaRPr lang="en-US" sz="1750" dirty="0"/>
          </a:p>
        </p:txBody>
      </p:sp>
      <p:sp>
        <p:nvSpPr>
          <p:cNvPr id="10" name="Text 7"/>
          <p:cNvSpPr/>
          <p:nvPr/>
        </p:nvSpPr>
        <p:spPr>
          <a:xfrm>
            <a:off x="2115622" y="5314355"/>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1750" dirty="0">
                <a:solidFill>
                  <a:srgbClr val="272525"/>
                </a:solidFill>
                <a:latin typeface="Montserrat" pitchFamily="34" charset="0"/>
                <a:ea typeface="Montserrat" pitchFamily="34" charset="-122"/>
                <a:cs typeface="Montserrat" pitchFamily="34" charset="-120"/>
              </a:rPr>
              <a:t>Challenges and Best Practices: Real-world deployment insights and Q&amp;A.</a:t>
            </a:r>
            <a:endParaRPr lang="en-US" sz="1750" dirty="0"/>
          </a:p>
        </p:txBody>
      </p:sp>
      <p:sp>
        <p:nvSpPr>
          <p:cNvPr id="11" name="Text 8"/>
          <p:cNvSpPr/>
          <p:nvPr/>
        </p:nvSpPr>
        <p:spPr>
          <a:xfrm>
            <a:off x="1760220" y="5919668"/>
            <a:ext cx="11109960"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93547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PROBLEM STATEMENT</a:t>
            </a:r>
            <a:endParaRPr lang="en-US" sz="4374" dirty="0"/>
          </a:p>
        </p:txBody>
      </p:sp>
      <p:sp>
        <p:nvSpPr>
          <p:cNvPr id="6" name="Text 2"/>
          <p:cNvSpPr/>
          <p:nvPr/>
        </p:nvSpPr>
        <p:spPr>
          <a:xfrm>
            <a:off x="833199" y="1963103"/>
            <a:ext cx="7477601" cy="533102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Accurately transcribing handwritten text remains a challenging task, necessitating robust solutions to improve recognition accuracy across diverse handwriting styles and languages. Scalable systems capable of handling large volumes of handwritten documents efficiently are needed for applications like archival digitization and postal automation. Multilingual support is crucial, requiring HTR models to recognize text in various languages and scripts to accommodate linguistic diversity. Adaptability to noisy or degraded input data is essential for robust performance across different document types and conditions. Real-time processing capabilities are desired for applications such as handwritten form recognition and interactive whiteboards. Integration of HTR technology into user interfaces and workflows should prioritize usability and accessibility, enhancing productivity and user experience.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265640"/>
            <a:ext cx="4931093" cy="3698319"/>
          </a:xfrm>
          <a:prstGeom prst="rect">
            <a:avLst/>
          </a:prstGeom>
        </p:spPr>
      </p:pic>
      <p:sp>
        <p:nvSpPr>
          <p:cNvPr id="6" name="Text 1"/>
          <p:cNvSpPr/>
          <p:nvPr/>
        </p:nvSpPr>
        <p:spPr>
          <a:xfrm>
            <a:off x="833199" y="235708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PROJECT OVERVIEW</a:t>
            </a:r>
            <a:endParaRPr lang="en-US" sz="4374" dirty="0"/>
          </a:p>
        </p:txBody>
      </p:sp>
      <p:sp>
        <p:nvSpPr>
          <p:cNvPr id="7" name="Text 2"/>
          <p:cNvSpPr/>
          <p:nvPr/>
        </p:nvSpPr>
        <p:spPr>
          <a:xfrm>
            <a:off x="833199" y="3384709"/>
            <a:ext cx="747760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This project aims to develop a robust system for transcribing handwritten text into digital format. It involves data collection, preprocessing, and feature extraction. Machine learning models, including CNNs and RNNs, are trained for recognition. Language modeling and post-processing refine recognition accuracy. Scalability, efficiency, and user interface integration are key considerations for seamless deployment and usability.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261116"/>
            <a:ext cx="6660118"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WHO ARE THE END USERS?</a:t>
            </a:r>
            <a:endParaRPr lang="en-US" sz="4374" dirty="0"/>
          </a:p>
        </p:txBody>
      </p:sp>
      <p:pic>
        <p:nvPicPr>
          <p:cNvPr id="5" name="Image 1" descr="preencoded.png"/>
          <p:cNvPicPr>
            <a:picLocks noChangeAspect="1"/>
          </p:cNvPicPr>
          <p:nvPr/>
        </p:nvPicPr>
        <p:blipFill>
          <a:blip r:embed="rId4"/>
          <a:stretch>
            <a:fillRect/>
          </a:stretch>
        </p:blipFill>
        <p:spPr>
          <a:xfrm>
            <a:off x="1760220" y="3399830"/>
            <a:ext cx="444341" cy="444341"/>
          </a:xfrm>
          <a:prstGeom prst="rect">
            <a:avLst/>
          </a:prstGeom>
        </p:spPr>
      </p:pic>
      <p:sp>
        <p:nvSpPr>
          <p:cNvPr id="6" name="Text 2"/>
          <p:cNvSpPr/>
          <p:nvPr/>
        </p:nvSpPr>
        <p:spPr>
          <a:xfrm>
            <a:off x="1760220"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Teachers</a:t>
            </a:r>
            <a:endParaRPr lang="en-US" sz="2187" dirty="0"/>
          </a:p>
        </p:txBody>
      </p:sp>
      <p:sp>
        <p:nvSpPr>
          <p:cNvPr id="7" name="Text 3"/>
          <p:cNvSpPr/>
          <p:nvPr/>
        </p:nvSpPr>
        <p:spPr>
          <a:xfrm>
            <a:off x="1760220"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Educators looking to digitize handwritten notes and assignments for grading and archiving.</a:t>
            </a:r>
            <a:endParaRPr lang="en-US" sz="1750" dirty="0"/>
          </a:p>
        </p:txBody>
      </p:sp>
      <p:pic>
        <p:nvPicPr>
          <p:cNvPr id="8" name="Image 2" descr="preencoded.png"/>
          <p:cNvPicPr>
            <a:picLocks noChangeAspect="1"/>
          </p:cNvPicPr>
          <p:nvPr/>
        </p:nvPicPr>
        <p:blipFill>
          <a:blip r:embed="rId5"/>
          <a:stretch>
            <a:fillRect/>
          </a:stretch>
        </p:blipFill>
        <p:spPr>
          <a:xfrm>
            <a:off x="5574625" y="3399830"/>
            <a:ext cx="444341" cy="444341"/>
          </a:xfrm>
          <a:prstGeom prst="rect">
            <a:avLst/>
          </a:prstGeom>
        </p:spPr>
      </p:pic>
      <p:sp>
        <p:nvSpPr>
          <p:cNvPr id="9" name="Text 4"/>
          <p:cNvSpPr/>
          <p:nvPr/>
        </p:nvSpPr>
        <p:spPr>
          <a:xfrm>
            <a:off x="5574625"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Students</a:t>
            </a:r>
            <a:endParaRPr lang="en-US" sz="2187" dirty="0"/>
          </a:p>
        </p:txBody>
      </p:sp>
      <p:sp>
        <p:nvSpPr>
          <p:cNvPr id="10" name="Text 5"/>
          <p:cNvSpPr/>
          <p:nvPr/>
        </p:nvSpPr>
        <p:spPr>
          <a:xfrm>
            <a:off x="5574625"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Students seeking to convert handwritten materials into digital format for study and reference.</a:t>
            </a:r>
            <a:endParaRPr lang="en-US" sz="1750" dirty="0"/>
          </a:p>
        </p:txBody>
      </p:sp>
      <p:pic>
        <p:nvPicPr>
          <p:cNvPr id="11" name="Image 3" descr="preencoded.png"/>
          <p:cNvPicPr>
            <a:picLocks noChangeAspect="1"/>
          </p:cNvPicPr>
          <p:nvPr/>
        </p:nvPicPr>
        <p:blipFill>
          <a:blip r:embed="rId6"/>
          <a:stretch>
            <a:fillRect/>
          </a:stretch>
        </p:blipFill>
        <p:spPr>
          <a:xfrm>
            <a:off x="9389031" y="3399830"/>
            <a:ext cx="444341" cy="444341"/>
          </a:xfrm>
          <a:prstGeom prst="rect">
            <a:avLst/>
          </a:prstGeom>
        </p:spPr>
      </p:pic>
      <p:sp>
        <p:nvSpPr>
          <p:cNvPr id="12" name="Text 6"/>
          <p:cNvSpPr/>
          <p:nvPr/>
        </p:nvSpPr>
        <p:spPr>
          <a:xfrm>
            <a:off x="9389031"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Researchers</a:t>
            </a:r>
            <a:endParaRPr lang="en-US" sz="2187" dirty="0"/>
          </a:p>
        </p:txBody>
      </p:sp>
      <p:sp>
        <p:nvSpPr>
          <p:cNvPr id="13" name="Text 7"/>
          <p:cNvSpPr/>
          <p:nvPr/>
        </p:nvSpPr>
        <p:spPr>
          <a:xfrm>
            <a:off x="9389031"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Academics and professionals needing to extract handwritten information for analysis and documentation.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276826"/>
            <a:ext cx="11109960"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YOUR SOLUTION AND ITS VALUE PROPOSITION</a:t>
            </a:r>
            <a:endParaRPr lang="en-US" sz="4374" dirty="0"/>
          </a:p>
        </p:txBody>
      </p:sp>
      <p:sp>
        <p:nvSpPr>
          <p:cNvPr id="5" name="Text 2"/>
          <p:cNvSpPr/>
          <p:nvPr/>
        </p:nvSpPr>
        <p:spPr>
          <a:xfrm>
            <a:off x="1760220" y="3198733"/>
            <a:ext cx="5283994" cy="355401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Our Handwritten Text Recognition (HTR) solution employs advanced machine learning models to accurately transcribe handwritten text into digital format, enhancing efficiency and accuracy in document digitization and data entry tasks. By integrating state-of-the-art algorithms for preprocessing, feature extraction, and language modeling, our solution ensures robust recognition across diverse handwriting styles and languages.</a:t>
            </a:r>
            <a:endParaRPr lang="en-US" sz="1750" dirty="0"/>
          </a:p>
        </p:txBody>
      </p:sp>
      <p:pic>
        <p:nvPicPr>
          <p:cNvPr id="6" name="Image 1" descr="preencoded.png"/>
          <p:cNvPicPr>
            <a:picLocks noChangeAspect="1"/>
          </p:cNvPicPr>
          <p:nvPr/>
        </p:nvPicPr>
        <p:blipFill>
          <a:blip r:embed="rId4"/>
          <a:stretch>
            <a:fillRect/>
          </a:stretch>
        </p:blipFill>
        <p:spPr>
          <a:xfrm>
            <a:off x="7593806" y="3248739"/>
            <a:ext cx="5283994" cy="30822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36558"/>
            <a:ext cx="6169104"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The Wow in Your Solution</a:t>
            </a:r>
            <a:endParaRPr lang="en-US" sz="4374" dirty="0"/>
          </a:p>
        </p:txBody>
      </p:sp>
      <p:pic>
        <p:nvPicPr>
          <p:cNvPr id="5" name="Image 1" descr="preencoded.png"/>
          <p:cNvPicPr>
            <a:picLocks noChangeAspect="1"/>
          </p:cNvPicPr>
          <p:nvPr/>
        </p:nvPicPr>
        <p:blipFill>
          <a:blip r:embed="rId4"/>
          <a:stretch>
            <a:fillRect/>
          </a:stretch>
        </p:blipFill>
        <p:spPr>
          <a:xfrm>
            <a:off x="3621048" y="2175272"/>
            <a:ext cx="1833086" cy="1635562"/>
          </a:xfrm>
          <a:prstGeom prst="rect">
            <a:avLst/>
          </a:prstGeom>
        </p:spPr>
      </p:pic>
      <p:sp>
        <p:nvSpPr>
          <p:cNvPr id="6" name="Text 2"/>
          <p:cNvSpPr/>
          <p:nvPr/>
        </p:nvSpPr>
        <p:spPr>
          <a:xfrm>
            <a:off x="4488418" y="2982754"/>
            <a:ext cx="98346"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1</a:t>
            </a:r>
            <a:endParaRPr lang="en-US" sz="2187" dirty="0"/>
          </a:p>
        </p:txBody>
      </p:sp>
      <p:sp>
        <p:nvSpPr>
          <p:cNvPr id="7" name="Text 3"/>
          <p:cNvSpPr/>
          <p:nvPr/>
        </p:nvSpPr>
        <p:spPr>
          <a:xfrm>
            <a:off x="5676305" y="2575084"/>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8" name="Text 4"/>
          <p:cNvSpPr/>
          <p:nvPr/>
        </p:nvSpPr>
        <p:spPr>
          <a:xfrm>
            <a:off x="5676305" y="3055501"/>
            <a:ext cx="5368766"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State-of-the-art recognition for handwritten text</a:t>
            </a:r>
            <a:endParaRPr lang="en-US" sz="1750" dirty="0"/>
          </a:p>
        </p:txBody>
      </p:sp>
      <p:sp>
        <p:nvSpPr>
          <p:cNvPr id="9" name="Shape 5"/>
          <p:cNvSpPr/>
          <p:nvPr/>
        </p:nvSpPr>
        <p:spPr>
          <a:xfrm>
            <a:off x="5509617" y="3771275"/>
            <a:ext cx="7305080" cy="49947"/>
          </a:xfrm>
          <a:prstGeom prst="roundRect">
            <a:avLst>
              <a:gd name="adj" fmla="val 266922"/>
            </a:avLst>
          </a:prstGeom>
          <a:solidFill>
            <a:srgbClr val="EEEFF5"/>
          </a:solidFill>
          <a:ln/>
        </p:spPr>
      </p:sp>
      <p:pic>
        <p:nvPicPr>
          <p:cNvPr id="10" name="Image 2" descr="preencoded.png"/>
          <p:cNvPicPr>
            <a:picLocks noChangeAspect="1"/>
          </p:cNvPicPr>
          <p:nvPr/>
        </p:nvPicPr>
        <p:blipFill>
          <a:blip r:embed="rId5"/>
          <a:stretch>
            <a:fillRect/>
          </a:stretch>
        </p:blipFill>
        <p:spPr>
          <a:xfrm>
            <a:off x="2704505" y="3866317"/>
            <a:ext cx="3666173" cy="1635562"/>
          </a:xfrm>
          <a:prstGeom prst="rect">
            <a:avLst/>
          </a:prstGeom>
        </p:spPr>
      </p:pic>
      <p:sp>
        <p:nvSpPr>
          <p:cNvPr id="11" name="Text 6"/>
          <p:cNvSpPr/>
          <p:nvPr/>
        </p:nvSpPr>
        <p:spPr>
          <a:xfrm>
            <a:off x="4459724" y="4461867"/>
            <a:ext cx="155496"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2</a:t>
            </a:r>
            <a:endParaRPr lang="en-US" sz="2187" dirty="0"/>
          </a:p>
        </p:txBody>
      </p:sp>
      <p:sp>
        <p:nvSpPr>
          <p:cNvPr id="12" name="Text 7"/>
          <p:cNvSpPr/>
          <p:nvPr/>
        </p:nvSpPr>
        <p:spPr>
          <a:xfrm>
            <a:off x="6592848" y="4266128"/>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Seamless Integration</a:t>
            </a:r>
            <a:endParaRPr lang="en-US" sz="2187" dirty="0"/>
          </a:p>
        </p:txBody>
      </p:sp>
      <p:sp>
        <p:nvSpPr>
          <p:cNvPr id="13" name="Text 8"/>
          <p:cNvSpPr/>
          <p:nvPr/>
        </p:nvSpPr>
        <p:spPr>
          <a:xfrm>
            <a:off x="6592848" y="4746546"/>
            <a:ext cx="496538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Effortless incorporation into existing systems</a:t>
            </a:r>
            <a:endParaRPr lang="en-US" sz="1750" dirty="0"/>
          </a:p>
        </p:txBody>
      </p:sp>
      <p:sp>
        <p:nvSpPr>
          <p:cNvPr id="14" name="Shape 9"/>
          <p:cNvSpPr/>
          <p:nvPr/>
        </p:nvSpPr>
        <p:spPr>
          <a:xfrm>
            <a:off x="6426160" y="5462320"/>
            <a:ext cx="6388537" cy="49947"/>
          </a:xfrm>
          <a:prstGeom prst="roundRect">
            <a:avLst>
              <a:gd name="adj" fmla="val 266922"/>
            </a:avLst>
          </a:prstGeom>
          <a:solidFill>
            <a:srgbClr val="EEEFF5"/>
          </a:solidFill>
          <a:ln/>
        </p:spPr>
      </p:sp>
      <p:pic>
        <p:nvPicPr>
          <p:cNvPr id="15" name="Image 3" descr="preencoded.png"/>
          <p:cNvPicPr>
            <a:picLocks noChangeAspect="1"/>
          </p:cNvPicPr>
          <p:nvPr/>
        </p:nvPicPr>
        <p:blipFill>
          <a:blip r:embed="rId6"/>
          <a:stretch>
            <a:fillRect/>
          </a:stretch>
        </p:blipFill>
        <p:spPr>
          <a:xfrm>
            <a:off x="1787962" y="5557361"/>
            <a:ext cx="5499378" cy="1635562"/>
          </a:xfrm>
          <a:prstGeom prst="rect">
            <a:avLst/>
          </a:prstGeom>
        </p:spPr>
      </p:pic>
      <p:sp>
        <p:nvSpPr>
          <p:cNvPr id="16" name="Text 10"/>
          <p:cNvSpPr/>
          <p:nvPr/>
        </p:nvSpPr>
        <p:spPr>
          <a:xfrm>
            <a:off x="4462582" y="6152912"/>
            <a:ext cx="150019"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3</a:t>
            </a:r>
            <a:endParaRPr lang="en-US" sz="2187" dirty="0"/>
          </a:p>
        </p:txBody>
      </p:sp>
      <p:sp>
        <p:nvSpPr>
          <p:cNvPr id="17" name="Text 11"/>
          <p:cNvSpPr/>
          <p:nvPr/>
        </p:nvSpPr>
        <p:spPr>
          <a:xfrm>
            <a:off x="7509510" y="577953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Innovative Features</a:t>
            </a:r>
            <a:endParaRPr lang="en-US" sz="2187" dirty="0"/>
          </a:p>
        </p:txBody>
      </p:sp>
      <p:sp>
        <p:nvSpPr>
          <p:cNvPr id="18" name="Text 12"/>
          <p:cNvSpPr/>
          <p:nvPr/>
        </p:nvSpPr>
        <p:spPr>
          <a:xfrm>
            <a:off x="7509510" y="6259949"/>
            <a:ext cx="5138499"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Advanced capabilities for complex text structures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3476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MODELLING</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Data Collection</a:t>
            </a:r>
            <a:endParaRPr lang="en-US" sz="2187" dirty="0"/>
          </a:p>
        </p:txBody>
      </p:sp>
      <p:sp>
        <p:nvSpPr>
          <p:cNvPr id="8" name="Text 3"/>
          <p:cNvSpPr/>
          <p:nvPr/>
        </p:nvSpPr>
        <p:spPr>
          <a:xfrm>
            <a:off x="5935028" y="2664976"/>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Gather diverse handwritten samples for training and validation.</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Preprocessing</a:t>
            </a:r>
            <a:endParaRPr lang="en-US" sz="2187" dirty="0"/>
          </a:p>
        </p:txBody>
      </p:sp>
      <p:sp>
        <p:nvSpPr>
          <p:cNvPr id="11" name="Text 5"/>
          <p:cNvSpPr/>
          <p:nvPr/>
        </p:nvSpPr>
        <p:spPr>
          <a:xfrm>
            <a:off x="5935028" y="4442460"/>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Clean and enhance images to improve recognition accuracy.</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Feature Extraction</a:t>
            </a:r>
            <a:endParaRPr lang="en-US" sz="2187" dirty="0"/>
          </a:p>
        </p:txBody>
      </p:sp>
      <p:sp>
        <p:nvSpPr>
          <p:cNvPr id="14" name="Text 7"/>
          <p:cNvSpPr/>
          <p:nvPr/>
        </p:nvSpPr>
        <p:spPr>
          <a:xfrm>
            <a:off x="5935028" y="6219944"/>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Extract relevant characteristics from the handwritten text.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639</Words>
  <Application>Microsoft Office PowerPoint</Application>
  <PresentationFormat>Custom</PresentationFormat>
  <Paragraphs>69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Sudalai Suresh</cp:lastModifiedBy>
  <cp:revision>9</cp:revision>
  <dcterms:created xsi:type="dcterms:W3CDTF">2024-04-05T10:22:08Z</dcterms:created>
  <dcterms:modified xsi:type="dcterms:W3CDTF">2024-04-05T15:42:03Z</dcterms:modified>
</cp:coreProperties>
</file>